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8" r:id="rId3"/>
    <p:sldId id="271" r:id="rId4"/>
    <p:sldId id="279" r:id="rId5"/>
    <p:sldId id="274" r:id="rId6"/>
    <p:sldId id="280" r:id="rId7"/>
    <p:sldId id="281" r:id="rId8"/>
    <p:sldId id="282" r:id="rId9"/>
    <p:sldId id="276" r:id="rId10"/>
    <p:sldId id="286" r:id="rId11"/>
    <p:sldId id="269" r:id="rId12"/>
    <p:sldId id="272" r:id="rId13"/>
    <p:sldId id="283" r:id="rId14"/>
    <p:sldId id="287"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9/14/2024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9/14/2024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kz/memleket/entities/energo/activities/214?lang=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A3FB3-76D8-4FA7-AF2B-2939D15C0CCC}"/>
              </a:ext>
            </a:extLst>
          </p:cNvPr>
          <p:cNvSpPr>
            <a:spLocks noGrp="1"/>
          </p:cNvSpPr>
          <p:nvPr>
            <p:ph type="ctrTitle"/>
          </p:nvPr>
        </p:nvSpPr>
        <p:spPr>
          <a:xfrm>
            <a:off x="734992" y="914400"/>
            <a:ext cx="7992448" cy="2743200"/>
          </a:xfrm>
        </p:spPr>
        <p:txBody>
          <a:bodyPr>
            <a:normAutofit fontScale="90000"/>
          </a:bodyPr>
          <a:lstStyle/>
          <a:p>
            <a:pPr algn="ctr"/>
            <a:br>
              <a:rPr lang="en-US" sz="4000" b="1" dirty="0">
                <a:solidFill>
                  <a:srgbClr val="FF0000"/>
                </a:solidFill>
              </a:rPr>
            </a:br>
            <a:br>
              <a:rPr lang="en-US" sz="4000" b="1" dirty="0">
                <a:solidFill>
                  <a:srgbClr val="FF0000"/>
                </a:solidFill>
              </a:rPr>
            </a:br>
            <a:br>
              <a:rPr lang="en-US" sz="4000" b="1" dirty="0">
                <a:solidFill>
                  <a:srgbClr val="FF0000"/>
                </a:solidFill>
              </a:rPr>
            </a:br>
            <a:br>
              <a:rPr lang="en-US" sz="4000" b="1" dirty="0">
                <a:solidFill>
                  <a:srgbClr val="FF0000"/>
                </a:solidFill>
              </a:rPr>
            </a:br>
            <a:r>
              <a:rPr lang="en-US" sz="3100" b="1" dirty="0">
                <a:solidFill>
                  <a:schemeClr val="tx1"/>
                </a:solidFill>
              </a:rPr>
              <a:t>Lecture 1</a:t>
            </a:r>
            <a:br>
              <a:rPr lang="en-US" sz="3100" b="1" dirty="0">
                <a:solidFill>
                  <a:srgbClr val="FF0000"/>
                </a:solidFill>
              </a:rPr>
            </a:br>
            <a:r>
              <a:rPr lang="en-US" sz="3100" b="1" dirty="0">
                <a:solidFill>
                  <a:srgbClr val="FF0000"/>
                </a:solidFill>
              </a:rPr>
              <a:t>The concept and content of relations in the field of nuclear energy use. Goals and objectives of the course "Legal regulation of the use of nuclear energy"</a:t>
            </a:r>
            <a:endParaRPr lang="ru-RU" sz="3100" b="1" dirty="0">
              <a:solidFill>
                <a:srgbClr val="FF0000"/>
              </a:solidFill>
            </a:endParaRPr>
          </a:p>
        </p:txBody>
      </p:sp>
    </p:spTree>
    <p:extLst>
      <p:ext uri="{BB962C8B-B14F-4D97-AF65-F5344CB8AC3E}">
        <p14:creationId xmlns:p14="http://schemas.microsoft.com/office/powerpoint/2010/main" val="31354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69888"/>
            <a:ext cx="11303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20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System of Energy Law</a:t>
            </a:r>
            <a:endParaRPr lang="ru-RU" dirty="0"/>
          </a:p>
        </p:txBody>
      </p:sp>
      <p:sp>
        <p:nvSpPr>
          <p:cNvPr id="3" name="Текст 2"/>
          <p:cNvSpPr>
            <a:spLocks noGrp="1"/>
          </p:cNvSpPr>
          <p:nvPr>
            <p:ph type="body" idx="1"/>
          </p:nvPr>
        </p:nvSpPr>
        <p:spPr>
          <a:xfrm>
            <a:off x="3867912" y="1023586"/>
            <a:ext cx="3474720" cy="429037"/>
          </a:xfrm>
        </p:spPr>
        <p:txBody>
          <a:bodyPr/>
          <a:lstStyle/>
          <a:p>
            <a:r>
              <a:rPr lang="en-US" dirty="0">
                <a:solidFill>
                  <a:srgbClr val="FF0000"/>
                </a:solidFill>
              </a:rPr>
              <a:t>General parts </a:t>
            </a:r>
            <a:endParaRPr lang="ru-RU" dirty="0"/>
          </a:p>
        </p:txBody>
      </p:sp>
      <p:sp>
        <p:nvSpPr>
          <p:cNvPr id="4" name="Объект 3"/>
          <p:cNvSpPr>
            <a:spLocks noGrp="1"/>
          </p:cNvSpPr>
          <p:nvPr>
            <p:ph sz="half" idx="2"/>
          </p:nvPr>
        </p:nvSpPr>
        <p:spPr/>
        <p:txBody>
          <a:bodyPr>
            <a:normAutofit/>
          </a:bodyPr>
          <a:lstStyle/>
          <a:p>
            <a:pPr marL="0" indent="0">
              <a:buNone/>
            </a:pPr>
            <a:r>
              <a:rPr lang="en-US" dirty="0"/>
              <a:t>includes studying of the following issues:</a:t>
            </a:r>
          </a:p>
          <a:p>
            <a:r>
              <a:rPr lang="en-US" dirty="0"/>
              <a:t>The concepts, principles, sources of Energy Law</a:t>
            </a:r>
          </a:p>
          <a:p>
            <a:r>
              <a:rPr lang="en-US" dirty="0"/>
              <a:t>state regulation in the field of energy sector</a:t>
            </a:r>
          </a:p>
          <a:p>
            <a:r>
              <a:rPr lang="en-US" dirty="0"/>
              <a:t>self-regulation in the field of energy sector </a:t>
            </a:r>
          </a:p>
          <a:p>
            <a:r>
              <a:rPr lang="en-US" dirty="0"/>
              <a:t>contractual regulation in the field of energy sector</a:t>
            </a:r>
          </a:p>
          <a:p>
            <a:endParaRPr lang="ru-RU" dirty="0"/>
          </a:p>
        </p:txBody>
      </p:sp>
      <p:sp>
        <p:nvSpPr>
          <p:cNvPr id="5" name="Текст 4"/>
          <p:cNvSpPr>
            <a:spLocks noGrp="1"/>
          </p:cNvSpPr>
          <p:nvPr>
            <p:ph type="body" sz="quarter" idx="3"/>
          </p:nvPr>
        </p:nvSpPr>
        <p:spPr>
          <a:xfrm>
            <a:off x="7378861" y="364604"/>
            <a:ext cx="3914322" cy="1059082"/>
          </a:xfrm>
        </p:spPr>
        <p:txBody>
          <a:bodyPr/>
          <a:lstStyle/>
          <a:p>
            <a:r>
              <a:rPr lang="en-US" dirty="0">
                <a:solidFill>
                  <a:srgbClr val="FF0000"/>
                </a:solidFill>
              </a:rPr>
              <a:t>Special part</a:t>
            </a:r>
            <a:endParaRPr lang="ru-RU" dirty="0">
              <a:solidFill>
                <a:srgbClr val="FF0000"/>
              </a:solidFill>
            </a:endParaRPr>
          </a:p>
        </p:txBody>
      </p:sp>
      <p:sp>
        <p:nvSpPr>
          <p:cNvPr id="6" name="Объект 5"/>
          <p:cNvSpPr>
            <a:spLocks noGrp="1"/>
          </p:cNvSpPr>
          <p:nvPr>
            <p:ph sz="quarter" idx="4"/>
          </p:nvPr>
        </p:nvSpPr>
        <p:spPr>
          <a:xfrm>
            <a:off x="7592991" y="1614668"/>
            <a:ext cx="3468697" cy="4466949"/>
          </a:xfrm>
        </p:spPr>
        <p:txBody>
          <a:bodyPr>
            <a:normAutofit lnSpcReduction="10000"/>
          </a:bodyPr>
          <a:lstStyle/>
          <a:p>
            <a:pPr marL="0" indent="0">
              <a:buNone/>
            </a:pPr>
            <a:r>
              <a:rPr lang="en-US" dirty="0"/>
              <a:t>includes studying of the following issues:</a:t>
            </a:r>
          </a:p>
          <a:p>
            <a:r>
              <a:rPr lang="en-US" dirty="0"/>
              <a:t>Legal regulation of gas sector</a:t>
            </a:r>
          </a:p>
          <a:p>
            <a:r>
              <a:rPr lang="en-US" dirty="0"/>
              <a:t>Legal regulation of oil sector</a:t>
            </a:r>
          </a:p>
          <a:p>
            <a:r>
              <a:rPr lang="en-US" dirty="0"/>
              <a:t>Legal regulation of coal industry</a:t>
            </a:r>
          </a:p>
          <a:p>
            <a:r>
              <a:rPr lang="en-US" dirty="0"/>
              <a:t>Legal regulation of heat supply</a:t>
            </a:r>
          </a:p>
          <a:p>
            <a:r>
              <a:rPr lang="en-US" dirty="0"/>
              <a:t>Legal regulation of electric power industry</a:t>
            </a:r>
          </a:p>
          <a:p>
            <a:r>
              <a:rPr lang="en-US" dirty="0">
                <a:solidFill>
                  <a:srgbClr val="00B050"/>
                </a:solidFill>
                <a:effectLst>
                  <a:outerShdw blurRad="38100" dist="38100" dir="2700000" algn="tl">
                    <a:srgbClr val="000000">
                      <a:alpha val="43137"/>
                    </a:srgbClr>
                  </a:outerShdw>
                </a:effectLst>
              </a:rPr>
              <a:t>Legal regulation of nuclear energy</a:t>
            </a:r>
          </a:p>
          <a:p>
            <a:r>
              <a:rPr lang="en-US" dirty="0">
                <a:solidFill>
                  <a:srgbClr val="00B050"/>
                </a:solidFill>
                <a:effectLst>
                  <a:outerShdw blurRad="38100" dist="38100" dir="2700000" algn="tl">
                    <a:srgbClr val="000000">
                      <a:alpha val="43137"/>
                    </a:srgbClr>
                  </a:outerShdw>
                </a:effectLst>
              </a:rPr>
              <a:t>Renewable source of energy</a:t>
            </a:r>
          </a:p>
          <a:p>
            <a:endParaRPr lang="ru-RU" dirty="0"/>
          </a:p>
        </p:txBody>
      </p:sp>
    </p:spTree>
    <p:extLst>
      <p:ext uri="{BB962C8B-B14F-4D97-AF65-F5344CB8AC3E}">
        <p14:creationId xmlns:p14="http://schemas.microsoft.com/office/powerpoint/2010/main" val="228216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Subject of</a:t>
            </a:r>
            <a:r>
              <a:rPr lang="ru-RU" dirty="0"/>
              <a:t> </a:t>
            </a:r>
            <a:r>
              <a:rPr lang="en-US" dirty="0"/>
              <a:t>legal regulation of nuclear energy  </a:t>
            </a:r>
            <a:endParaRPr lang="ru-RU" dirty="0"/>
          </a:p>
        </p:txBody>
      </p:sp>
      <p:sp>
        <p:nvSpPr>
          <p:cNvPr id="3" name="Объект 2"/>
          <p:cNvSpPr>
            <a:spLocks noGrp="1"/>
          </p:cNvSpPr>
          <p:nvPr>
            <p:ph idx="1"/>
          </p:nvPr>
        </p:nvSpPr>
        <p:spPr/>
        <p:txBody>
          <a:bodyPr>
            <a:normAutofit/>
          </a:bodyPr>
          <a:lstStyle/>
          <a:p>
            <a:pPr algn="just"/>
            <a:r>
              <a:rPr lang="en-US" sz="2400" dirty="0"/>
              <a:t>Nuclear energy (atomic energy) is a branch of energy dealing with the production of electrical and thermal energy by converting nuclear energy. So, the subject is all public-legal  (vertical) and private legal  (horizontal) relations in the field of nuclear energy</a:t>
            </a:r>
            <a:endParaRPr lang="ru-RU" sz="2400" dirty="0"/>
          </a:p>
        </p:txBody>
      </p:sp>
    </p:spTree>
    <p:extLst>
      <p:ext uri="{BB962C8B-B14F-4D97-AF65-F5344CB8AC3E}">
        <p14:creationId xmlns:p14="http://schemas.microsoft.com/office/powerpoint/2010/main" val="218056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goals and objectives of the course </a:t>
            </a:r>
            <a:endParaRPr lang="ru-RU" dirty="0"/>
          </a:p>
        </p:txBody>
      </p:sp>
      <p:sp>
        <p:nvSpPr>
          <p:cNvPr id="3" name="Объект 2"/>
          <p:cNvSpPr>
            <a:spLocks noGrp="1"/>
          </p:cNvSpPr>
          <p:nvPr>
            <p:ph idx="1"/>
          </p:nvPr>
        </p:nvSpPr>
        <p:spPr/>
        <p:txBody>
          <a:bodyPr>
            <a:normAutofit/>
          </a:bodyPr>
          <a:lstStyle/>
          <a:p>
            <a:pPr algn="just"/>
            <a:r>
              <a:rPr lang="en-US" sz="2400" dirty="0"/>
              <a:t>The purpose of the course is to study nuclear energy issues from a legal point of view, to show the regulation of this issue both in national legislation and international law. </a:t>
            </a:r>
            <a:endParaRPr lang="ru-RU" sz="2400" dirty="0"/>
          </a:p>
          <a:p>
            <a:pPr algn="just"/>
            <a:r>
              <a:rPr lang="en-US" sz="2400" dirty="0"/>
              <a:t>At the same time, we will consider the study of nuclear energy for peaceful purposes, as energy, but will not study the issues of using nuclear energy as a weapon and ensuring nuclear safety (which is part of international public law)</a:t>
            </a:r>
            <a:r>
              <a:rPr lang="ru-RU" sz="2400" dirty="0"/>
              <a:t>.</a:t>
            </a:r>
          </a:p>
          <a:p>
            <a:pPr algn="just"/>
            <a:r>
              <a:rPr lang="en-US" sz="2400" dirty="0"/>
              <a:t>Therefore, international conventions will be affected in terms of the use of nuclear energy, ensuring radiation safety, and radioactive waste management. </a:t>
            </a:r>
            <a:endParaRPr lang="en-US" sz="2400" dirty="0">
              <a:solidFill>
                <a:srgbClr val="FF0000"/>
              </a:solidFill>
            </a:endParaRPr>
          </a:p>
          <a:p>
            <a:pPr algn="just"/>
            <a:r>
              <a:rPr lang="en-US" sz="2400" dirty="0">
                <a:solidFill>
                  <a:srgbClr val="FF0000"/>
                </a:solidFill>
              </a:rPr>
              <a:t>For details see syllabus</a:t>
            </a:r>
            <a:endParaRPr lang="ru-RU" sz="2400" dirty="0">
              <a:solidFill>
                <a:srgbClr val="FF0000"/>
              </a:solidFill>
            </a:endParaRPr>
          </a:p>
        </p:txBody>
      </p:sp>
    </p:spTree>
    <p:extLst>
      <p:ext uri="{BB962C8B-B14F-4D97-AF65-F5344CB8AC3E}">
        <p14:creationId xmlns:p14="http://schemas.microsoft.com/office/powerpoint/2010/main" val="209979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Additional information </a:t>
            </a:r>
            <a:endParaRPr lang="ru-RU" dirty="0"/>
          </a:p>
        </p:txBody>
      </p:sp>
      <p:sp>
        <p:nvSpPr>
          <p:cNvPr id="3" name="Объект 2"/>
          <p:cNvSpPr>
            <a:spLocks noGrp="1"/>
          </p:cNvSpPr>
          <p:nvPr>
            <p:ph idx="1"/>
          </p:nvPr>
        </p:nvSpPr>
        <p:spPr/>
        <p:txBody>
          <a:bodyPr/>
          <a:lstStyle/>
          <a:p>
            <a:r>
              <a:rPr lang="en-US" dirty="0">
                <a:hlinkClick r:id="rId2"/>
              </a:rPr>
              <a:t>https://www.gov.kz/memleket/entities/energo/activities/214?lang=en</a:t>
            </a:r>
            <a:endParaRPr lang="en-US" dirty="0"/>
          </a:p>
          <a:p>
            <a:r>
              <a:rPr lang="en-US" dirty="0"/>
              <a:t>Decree of the Government of the Republic of Kazakhstan dated June 28, 2014 No. 724. “On approval of the Concept for the development of the fuel and energy complex of the Republic of Kazakhstan for 2023 – 2029”</a:t>
            </a:r>
            <a:endParaRPr lang="ru-RU" dirty="0"/>
          </a:p>
        </p:txBody>
      </p:sp>
    </p:spTree>
    <p:extLst>
      <p:ext uri="{BB962C8B-B14F-4D97-AF65-F5344CB8AC3E}">
        <p14:creationId xmlns:p14="http://schemas.microsoft.com/office/powerpoint/2010/main" val="129291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417" y="692727"/>
            <a:ext cx="10834255" cy="4832092"/>
          </a:xfrm>
          <a:prstGeom prst="rect">
            <a:avLst/>
          </a:prstGeom>
        </p:spPr>
        <p:txBody>
          <a:bodyPr wrap="square">
            <a:spAutoFit/>
          </a:bodyPr>
          <a:lstStyle/>
          <a:p>
            <a:r>
              <a:rPr lang="en-US" sz="2800" b="1" dirty="0">
                <a:solidFill>
                  <a:srgbClr val="FF0000"/>
                </a:solidFill>
              </a:rPr>
              <a:t>Task for seminars 1, 2 </a:t>
            </a:r>
          </a:p>
          <a:p>
            <a:endParaRPr lang="en-US" sz="2800" b="1" dirty="0">
              <a:solidFill>
                <a:srgbClr val="00B050"/>
              </a:solidFill>
            </a:endParaRPr>
          </a:p>
          <a:p>
            <a:r>
              <a:rPr lang="en-US" sz="2800" b="1" dirty="0">
                <a:solidFill>
                  <a:srgbClr val="00B050"/>
                </a:solidFill>
              </a:rPr>
              <a:t>1. Definition , pro and </a:t>
            </a:r>
            <a:r>
              <a:rPr lang="en-US" sz="2800" b="1" dirty="0" err="1">
                <a:solidFill>
                  <a:srgbClr val="00B050"/>
                </a:solidFill>
              </a:rPr>
              <a:t>cos</a:t>
            </a:r>
            <a:r>
              <a:rPr lang="en-US" sz="2800" b="1" dirty="0">
                <a:solidFill>
                  <a:srgbClr val="00B050"/>
                </a:solidFill>
              </a:rPr>
              <a:t> of nuclear energy</a:t>
            </a:r>
          </a:p>
          <a:p>
            <a:r>
              <a:rPr lang="en-US" sz="2800" b="1" dirty="0">
                <a:solidFill>
                  <a:srgbClr val="00B050"/>
                </a:solidFill>
              </a:rPr>
              <a:t>2. Programs for the development of the nuclear industry the Republic of Azerbaijan (presentation)</a:t>
            </a:r>
            <a:endParaRPr lang="ru-RU" sz="2800" b="1" dirty="0">
              <a:solidFill>
                <a:srgbClr val="00B050"/>
              </a:solidFill>
            </a:endParaRPr>
          </a:p>
          <a:p>
            <a:pPr algn="just"/>
            <a:r>
              <a:rPr lang="ru-RU" sz="2800" b="1" dirty="0">
                <a:solidFill>
                  <a:srgbClr val="00B050"/>
                </a:solidFill>
              </a:rPr>
              <a:t>3. </a:t>
            </a:r>
            <a:r>
              <a:rPr lang="en-US" sz="2800" b="1" dirty="0">
                <a:solidFill>
                  <a:srgbClr val="00B050"/>
                </a:solidFill>
              </a:rPr>
              <a:t>Search for scientific articles on the use of nuclear energy in the world/ Azerbaijan.  Make a list, indicate the sources (link). To prepare a summary of one article you like.</a:t>
            </a:r>
            <a:endParaRPr lang="ru-RU" sz="2800" b="1" dirty="0">
              <a:solidFill>
                <a:srgbClr val="00B050"/>
              </a:solidFill>
            </a:endParaRPr>
          </a:p>
          <a:p>
            <a:endParaRPr lang="ru-RU" sz="2800" b="1" dirty="0">
              <a:solidFill>
                <a:srgbClr val="00B050"/>
              </a:solidFill>
            </a:endParaRPr>
          </a:p>
          <a:p>
            <a:endParaRPr lang="ru-RU" sz="2800" b="1" dirty="0">
              <a:solidFill>
                <a:srgbClr val="00B050"/>
              </a:solidFill>
            </a:endParaRPr>
          </a:p>
          <a:p>
            <a:r>
              <a:rPr lang="en-US" sz="2800" b="1" dirty="0">
                <a:solidFill>
                  <a:srgbClr val="00B050"/>
                </a:solidFill>
              </a:rPr>
              <a:t> </a:t>
            </a:r>
            <a:endParaRPr lang="ru-RU" sz="2800" b="1" dirty="0">
              <a:solidFill>
                <a:srgbClr val="00B050"/>
              </a:solidFill>
            </a:endParaRPr>
          </a:p>
        </p:txBody>
      </p:sp>
    </p:spTree>
    <p:extLst>
      <p:ext uri="{BB962C8B-B14F-4D97-AF65-F5344CB8AC3E}">
        <p14:creationId xmlns:p14="http://schemas.microsoft.com/office/powerpoint/2010/main" val="732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7119" y="653970"/>
            <a:ext cx="8466881" cy="2554545"/>
          </a:xfrm>
          <a:prstGeom prst="rect">
            <a:avLst/>
          </a:prstGeom>
        </p:spPr>
        <p:txBody>
          <a:bodyPr wrap="square">
            <a:spAutoFit/>
          </a:bodyPr>
          <a:lstStyle/>
          <a:p>
            <a:r>
              <a:rPr lang="en-US" sz="3200" dirty="0">
                <a:solidFill>
                  <a:srgbClr val="FF0000"/>
                </a:solidFill>
              </a:rPr>
              <a:t>Plan of the lecture:</a:t>
            </a:r>
          </a:p>
          <a:p>
            <a:pPr marL="514350" indent="-514350">
              <a:buAutoNum type="arabicPeriod"/>
            </a:pPr>
            <a:r>
              <a:rPr lang="en-US" sz="3200" dirty="0"/>
              <a:t>The concept of nuclear energy</a:t>
            </a:r>
          </a:p>
          <a:p>
            <a:pPr marL="514350" indent="-514350">
              <a:buAutoNum type="arabicPeriod"/>
            </a:pPr>
            <a:r>
              <a:rPr lang="en-US" sz="3200" dirty="0"/>
              <a:t>Pros and cons of nuclear energy </a:t>
            </a:r>
          </a:p>
          <a:p>
            <a:pPr marL="514350" indent="-514350">
              <a:buAutoNum type="arabicPeriod"/>
            </a:pPr>
            <a:r>
              <a:rPr lang="en-US" sz="3200" dirty="0"/>
              <a:t>Goals and objectives of the course "Legal regulation of the use of nuclear energy"</a:t>
            </a:r>
            <a:endParaRPr lang="ru-RU" sz="3200" dirty="0"/>
          </a:p>
        </p:txBody>
      </p:sp>
    </p:spTree>
    <p:extLst>
      <p:ext uri="{BB962C8B-B14F-4D97-AF65-F5344CB8AC3E}">
        <p14:creationId xmlns:p14="http://schemas.microsoft.com/office/powerpoint/2010/main" val="15235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381000"/>
            <a:ext cx="108585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17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concept of Nuclear energy </a:t>
            </a:r>
            <a:endParaRPr lang="ru-RU" dirty="0"/>
          </a:p>
        </p:txBody>
      </p:sp>
      <p:sp>
        <p:nvSpPr>
          <p:cNvPr id="3" name="Объект 2"/>
          <p:cNvSpPr>
            <a:spLocks noGrp="1"/>
          </p:cNvSpPr>
          <p:nvPr>
            <p:ph idx="1"/>
          </p:nvPr>
        </p:nvSpPr>
        <p:spPr/>
        <p:txBody>
          <a:bodyPr>
            <a:normAutofit fontScale="92500" lnSpcReduction="10000"/>
          </a:bodyPr>
          <a:lstStyle/>
          <a:p>
            <a:pPr algn="just"/>
            <a:r>
              <a:rPr lang="en-US" sz="2200" dirty="0"/>
              <a:t>Nuclear energy is a form of energy released from the nucleus, the core of atoms, made up of protons and neutrons. This source of energy can be produced in two ways: </a:t>
            </a:r>
            <a:r>
              <a:rPr lang="en-US" sz="2200" u="sng" dirty="0"/>
              <a:t>fission – when nuclei of atoms split into several parts – </a:t>
            </a:r>
            <a:r>
              <a:rPr lang="en-US" sz="2200" dirty="0"/>
              <a:t>or fusion (synthesis) – when nuclei fuse together. Typically, to obtain nuclear energy, a nuclear chain reaction of fission of plutonium-239 or uranium-235 nuclei is used.</a:t>
            </a:r>
          </a:p>
          <a:p>
            <a:pPr algn="just"/>
            <a:r>
              <a:rPr lang="en-US" sz="2200" dirty="0"/>
              <a:t>Nuclear energy used worldwide today to generate electricity is generated through nuclear fission, </a:t>
            </a:r>
            <a:r>
              <a:rPr lang="en-US" sz="2200" u="sng" dirty="0"/>
              <a:t>while fusion-based electricity generation technology is still in the research and experimental development stage</a:t>
            </a:r>
          </a:p>
          <a:p>
            <a:pPr algn="just"/>
            <a:r>
              <a:rPr lang="en-US" sz="2200" dirty="0"/>
              <a:t>Nuclear energy (atomic energy) is a branch of energy sector dealing with the production of electrical and thermal energy by converting nuclear energy. The first commercial nuclear power stations started operation in the 1950s.</a:t>
            </a:r>
          </a:p>
          <a:p>
            <a:pPr algn="just"/>
            <a:r>
              <a:rPr lang="en-US" sz="2200" dirty="0"/>
              <a:t>Over 50 countries utilize nuclear energy in about 220 research reactors. In addition to research, these reactors are used for the production of medical and industrial isotopes</a:t>
            </a:r>
          </a:p>
          <a:p>
            <a:endParaRPr lang="ru-RU" dirty="0"/>
          </a:p>
        </p:txBody>
      </p:sp>
    </p:spTree>
    <p:extLst>
      <p:ext uri="{BB962C8B-B14F-4D97-AF65-F5344CB8AC3E}">
        <p14:creationId xmlns:p14="http://schemas.microsoft.com/office/powerpoint/2010/main" val="74839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Advantages of Nuclear energy</a:t>
            </a:r>
            <a:endParaRPr lang="ru-RU" dirty="0"/>
          </a:p>
        </p:txBody>
      </p:sp>
      <p:sp>
        <p:nvSpPr>
          <p:cNvPr id="3" name="Объект 2"/>
          <p:cNvSpPr>
            <a:spLocks noGrp="1"/>
          </p:cNvSpPr>
          <p:nvPr>
            <p:ph idx="1"/>
          </p:nvPr>
        </p:nvSpPr>
        <p:spPr/>
        <p:txBody>
          <a:bodyPr>
            <a:noAutofit/>
          </a:bodyPr>
          <a:lstStyle/>
          <a:p>
            <a:pPr marL="0" indent="0">
              <a:buNone/>
            </a:pPr>
            <a:r>
              <a:rPr lang="en-US" sz="2400" dirty="0">
                <a:solidFill>
                  <a:srgbClr val="FF0000"/>
                </a:solidFill>
              </a:rPr>
              <a:t>1. Nuclear is a zero-emission clean energy source </a:t>
            </a:r>
            <a:r>
              <a:rPr lang="en-US" sz="2400" dirty="0"/>
              <a:t>(air quality= no acid rain, smog, lung cancer </a:t>
            </a:r>
            <a:r>
              <a:rPr lang="en-US" sz="2400" dirty="0" err="1"/>
              <a:t>ect</a:t>
            </a:r>
            <a:r>
              <a:rPr lang="en-US" sz="2400" dirty="0"/>
              <a:t>.)</a:t>
            </a:r>
          </a:p>
          <a:p>
            <a:pPr marL="0" indent="0" algn="just">
              <a:buNone/>
            </a:pPr>
            <a:r>
              <a:rPr lang="en-US" sz="2400" dirty="0"/>
              <a:t>According to the Nuclear Energy Institute (NEI), the USA avoided more than 471 million metric tons of carbon dioxide emissions in 2020. That’s the equivalent of removing 100 million cars from the road</a:t>
            </a:r>
          </a:p>
          <a:p>
            <a:pPr marL="0" indent="0">
              <a:buNone/>
            </a:pPr>
            <a:r>
              <a:rPr lang="en-US" sz="2400" dirty="0"/>
              <a:t>2. Despite producing massive amounts of carbon-free power, </a:t>
            </a:r>
            <a:r>
              <a:rPr lang="en-US" sz="2400" dirty="0">
                <a:solidFill>
                  <a:srgbClr val="FF0000"/>
                </a:solidFill>
              </a:rPr>
              <a:t>nuclear energy produces more electricity on less land than any other clean-air source.</a:t>
            </a:r>
          </a:p>
          <a:p>
            <a:pPr marL="0" indent="0" algn="just">
              <a:buNone/>
            </a:pPr>
            <a:r>
              <a:rPr lang="en-US" sz="2400" dirty="0"/>
              <a:t>A typical 1,000-megawatt nuclear facility in the US  needs a little more than 1 square mile to operate. NEI says wind farms require 360 times more land area to produce the same amount of electricity and solar plants require 75 times more space.</a:t>
            </a:r>
          </a:p>
        </p:txBody>
      </p:sp>
    </p:spTree>
    <p:extLst>
      <p:ext uri="{BB962C8B-B14F-4D97-AF65-F5344CB8AC3E}">
        <p14:creationId xmlns:p14="http://schemas.microsoft.com/office/powerpoint/2010/main" val="354919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Advantages of Nuclear energy</a:t>
            </a:r>
            <a:endParaRPr lang="ru-RU" dirty="0"/>
          </a:p>
        </p:txBody>
      </p:sp>
      <p:sp>
        <p:nvSpPr>
          <p:cNvPr id="3" name="Объект 2"/>
          <p:cNvSpPr>
            <a:spLocks noGrp="1"/>
          </p:cNvSpPr>
          <p:nvPr>
            <p:ph idx="1"/>
          </p:nvPr>
        </p:nvSpPr>
        <p:spPr>
          <a:xfrm>
            <a:off x="3733799" y="431800"/>
            <a:ext cx="8187267" cy="5552948"/>
          </a:xfrm>
        </p:spPr>
        <p:txBody>
          <a:bodyPr>
            <a:noAutofit/>
          </a:bodyPr>
          <a:lstStyle/>
          <a:p>
            <a:r>
              <a:rPr lang="en-US" sz="2400" dirty="0">
                <a:solidFill>
                  <a:srgbClr val="FF0000"/>
                </a:solidFill>
              </a:rPr>
              <a:t>3. Nuclear energy produces minimal waste</a:t>
            </a:r>
          </a:p>
          <a:p>
            <a:pPr marL="0" indent="0" algn="just">
              <a:buNone/>
            </a:pPr>
            <a:r>
              <a:rPr lang="en-US" sz="2400" dirty="0"/>
              <a:t>All of the used nuclear fuel produced by the U.S. nuclear energy industry over the last 60 years could fit on a football field at a depth of less than 10 yards!</a:t>
            </a:r>
          </a:p>
          <a:p>
            <a:pPr marL="0" indent="0">
              <a:buNone/>
            </a:pPr>
            <a:r>
              <a:rPr lang="en-US" sz="2400" dirty="0"/>
              <a:t>That waste can also be reprocessed and recycled, some advanced reactor designs being developed could operate on used fuel.</a:t>
            </a:r>
          </a:p>
          <a:p>
            <a:r>
              <a:rPr lang="en-US" sz="2400" dirty="0">
                <a:solidFill>
                  <a:srgbClr val="FF0000"/>
                </a:solidFill>
              </a:rPr>
              <a:t>4. Partly Environmentally friendly energy </a:t>
            </a:r>
          </a:p>
          <a:p>
            <a:r>
              <a:rPr lang="en-US" sz="2400" dirty="0">
                <a:solidFill>
                  <a:srgbClr val="FF0000"/>
                </a:solidFill>
              </a:rPr>
              <a:t>5</a:t>
            </a:r>
            <a:r>
              <a:rPr lang="en-US" sz="2400" dirty="0"/>
              <a:t>. </a:t>
            </a:r>
            <a:r>
              <a:rPr lang="en-US" sz="2400" dirty="0">
                <a:solidFill>
                  <a:srgbClr val="FF0000"/>
                </a:solidFill>
              </a:rPr>
              <a:t>Nuclear power plants are cheaper</a:t>
            </a:r>
            <a:r>
              <a:rPr lang="en-US" sz="2400" dirty="0"/>
              <a:t> to operate than their coal or gas competitors. It has been estimated that even with costs such as radioactive fuel management and nuclear disposal</a:t>
            </a:r>
          </a:p>
          <a:p>
            <a:r>
              <a:rPr lang="en-US" sz="2400" dirty="0">
                <a:solidFill>
                  <a:srgbClr val="FF0000"/>
                </a:solidFill>
              </a:rPr>
              <a:t>6.It's safe and reliable </a:t>
            </a:r>
            <a:r>
              <a:rPr lang="en-US" sz="2400" dirty="0"/>
              <a:t>– providing us with power whatever the weather (wind, solar)</a:t>
            </a:r>
            <a:endParaRPr lang="ru-RU" sz="2400" dirty="0"/>
          </a:p>
        </p:txBody>
      </p:sp>
    </p:spTree>
    <p:extLst>
      <p:ext uri="{BB962C8B-B14F-4D97-AF65-F5344CB8AC3E}">
        <p14:creationId xmlns:p14="http://schemas.microsoft.com/office/powerpoint/2010/main" val="27014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Disadvantages of Nuclear Energy</a:t>
            </a:r>
            <a:endParaRPr lang="ru-RU" dirty="0"/>
          </a:p>
        </p:txBody>
      </p:sp>
      <p:sp>
        <p:nvSpPr>
          <p:cNvPr id="3" name="Объект 2"/>
          <p:cNvSpPr>
            <a:spLocks noGrp="1"/>
          </p:cNvSpPr>
          <p:nvPr>
            <p:ph idx="1"/>
          </p:nvPr>
        </p:nvSpPr>
        <p:spPr>
          <a:xfrm>
            <a:off x="3530599" y="110067"/>
            <a:ext cx="8119533" cy="6620933"/>
          </a:xfrm>
        </p:spPr>
        <p:txBody>
          <a:bodyPr>
            <a:noAutofit/>
          </a:bodyPr>
          <a:lstStyle/>
          <a:p>
            <a:r>
              <a:rPr lang="en-US" dirty="0">
                <a:solidFill>
                  <a:srgbClr val="FF0000"/>
                </a:solidFill>
              </a:rPr>
              <a:t>1. Expensive Initial Cost to Build. </a:t>
            </a:r>
          </a:p>
          <a:p>
            <a:pPr marL="0" indent="0">
              <a:buNone/>
            </a:pPr>
            <a:r>
              <a:rPr lang="en-US" dirty="0"/>
              <a:t>Construction of a new nuclear plant can take anywhere from 5-10 years to build, costing billions of dollars. </a:t>
            </a:r>
          </a:p>
          <a:p>
            <a:r>
              <a:rPr lang="en-US" dirty="0">
                <a:solidFill>
                  <a:srgbClr val="FF0000"/>
                </a:solidFill>
              </a:rPr>
              <a:t>2. Risk of Accident</a:t>
            </a:r>
          </a:p>
          <a:p>
            <a:pPr marL="0" indent="0">
              <a:buNone/>
            </a:pPr>
            <a:r>
              <a:rPr lang="en-US" dirty="0"/>
              <a:t>Chernobyl, Three Mile Island, Fukushima Daiichi are disasters that nobody wants to experience ever again under any circumstances</a:t>
            </a:r>
          </a:p>
          <a:p>
            <a:pPr marL="0" indent="0">
              <a:buNone/>
            </a:pPr>
            <a:r>
              <a:rPr lang="en-US" dirty="0">
                <a:solidFill>
                  <a:srgbClr val="FF0000"/>
                </a:solidFill>
              </a:rPr>
              <a:t>3. Radioactive Waste</a:t>
            </a:r>
          </a:p>
          <a:p>
            <a:pPr marL="0" indent="0">
              <a:buNone/>
            </a:pPr>
            <a:r>
              <a:rPr lang="en-US" dirty="0"/>
              <a:t>Even though nuclear energy production doesn’t emit any emissions, it does produce radioactive waste that must be securely stored so it doesn’t pollute the environment. Although in small quantities, radiation isn’t harmful, the radioactive waste from nuclear energy production is quite dangerous. </a:t>
            </a:r>
          </a:p>
          <a:p>
            <a:pPr marL="0" indent="0">
              <a:buNone/>
            </a:pPr>
            <a:r>
              <a:rPr lang="en-US" dirty="0">
                <a:solidFill>
                  <a:srgbClr val="FF0000"/>
                </a:solidFill>
              </a:rPr>
              <a:t>4. Limited Fuel Supply</a:t>
            </a:r>
          </a:p>
          <a:p>
            <a:pPr marL="0" indent="0">
              <a:buNone/>
            </a:pPr>
            <a:r>
              <a:rPr lang="en-US" dirty="0"/>
              <a:t> Nuclear energy is not a renewable energy source</a:t>
            </a:r>
          </a:p>
          <a:p>
            <a:pPr marL="0" indent="0">
              <a:buNone/>
            </a:pPr>
            <a:r>
              <a:rPr lang="en-US" dirty="0">
                <a:solidFill>
                  <a:srgbClr val="FF0000"/>
                </a:solidFill>
              </a:rPr>
              <a:t>5. Impact on the Environment</a:t>
            </a:r>
          </a:p>
          <a:p>
            <a:pPr marL="0" indent="0">
              <a:buNone/>
            </a:pPr>
            <a:r>
              <a:rPr lang="en-US" dirty="0">
                <a:solidFill>
                  <a:schemeClr val="tx1"/>
                </a:solidFill>
              </a:rPr>
              <a:t>I</a:t>
            </a:r>
            <a:r>
              <a:rPr lang="en-US" dirty="0"/>
              <a:t>n addition to the waste that they produce, nuclear power plants create other impacts to the environment. For example, the mining and enrichment of uranium are not environmentally friendly processes (land and water pollution)</a:t>
            </a:r>
          </a:p>
          <a:p>
            <a:pPr marL="0" indent="0">
              <a:buNone/>
            </a:pPr>
            <a:endParaRPr lang="ru-RU" dirty="0"/>
          </a:p>
        </p:txBody>
      </p:sp>
    </p:spTree>
    <p:extLst>
      <p:ext uri="{BB962C8B-B14F-4D97-AF65-F5344CB8AC3E}">
        <p14:creationId xmlns:p14="http://schemas.microsoft.com/office/powerpoint/2010/main" val="363979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Nuclear Power in the World Today</a:t>
            </a:r>
            <a:br>
              <a:rPr lang="en-US" dirty="0"/>
            </a:br>
            <a:endParaRPr lang="ru-RU"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5230" y="970156"/>
            <a:ext cx="6802244" cy="539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84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rt: The Countries With the Most Nuclear Reactors | Sta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159" y="550333"/>
            <a:ext cx="8546642"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35580"/>
      </p:ext>
    </p:extLst>
  </p:cSld>
  <p:clrMapOvr>
    <a:masterClrMapping/>
  </p:clrMapOvr>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TM03457475[[fn=Рамка]]</Template>
  <TotalTime>1301</TotalTime>
  <Words>1076</Words>
  <Application>Microsoft Office PowerPoint</Application>
  <PresentationFormat>Широкоэкранный</PresentationFormat>
  <Paragraphs>68</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Corbel</vt:lpstr>
      <vt:lpstr>Wingdings 2</vt:lpstr>
      <vt:lpstr>Рамка</vt:lpstr>
      <vt:lpstr>    Lecture 1 The concept and content of relations in the field of nuclear energy use. Goals and objectives of the course "Legal regulation of the use of nuclear energy"</vt:lpstr>
      <vt:lpstr>Презентация PowerPoint</vt:lpstr>
      <vt:lpstr>Презентация PowerPoint</vt:lpstr>
      <vt:lpstr>The concept of Nuclear energy </vt:lpstr>
      <vt:lpstr>Advantages of Nuclear energy</vt:lpstr>
      <vt:lpstr>Advantages of Nuclear energy</vt:lpstr>
      <vt:lpstr>Disadvantages of Nuclear Energy</vt:lpstr>
      <vt:lpstr>Nuclear Power in the World Today </vt:lpstr>
      <vt:lpstr>Презентация PowerPoint</vt:lpstr>
      <vt:lpstr>Презентация PowerPoint</vt:lpstr>
      <vt:lpstr>System of Energy Law</vt:lpstr>
      <vt:lpstr>Subject of legal regulation of nuclear energy  </vt:lpstr>
      <vt:lpstr>The goals and objectives of the course </vt:lpstr>
      <vt:lpstr>Additional information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Status of Caspian Sea</dc:title>
  <dc:creator>Aizhan Kassekeyeva (ATC)</dc:creator>
  <cp:lastModifiedBy>User</cp:lastModifiedBy>
  <cp:revision>65</cp:revision>
  <dcterms:created xsi:type="dcterms:W3CDTF">2021-03-20T05:20:39Z</dcterms:created>
  <dcterms:modified xsi:type="dcterms:W3CDTF">2024-09-14T16:42:15Z</dcterms:modified>
</cp:coreProperties>
</file>